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handoutMasterIdLst>
    <p:handoutMasterId r:id="rId16"/>
  </p:handoutMasterIdLst>
  <p:sldIdLst>
    <p:sldId id="258" r:id="rId2"/>
    <p:sldId id="267" r:id="rId3"/>
    <p:sldId id="259" r:id="rId4"/>
    <p:sldId id="260" r:id="rId5"/>
    <p:sldId id="261" r:id="rId6"/>
    <p:sldId id="262" r:id="rId7"/>
    <p:sldId id="263" r:id="rId8"/>
    <p:sldId id="269" r:id="rId9"/>
    <p:sldId id="270" r:id="rId10"/>
    <p:sldId id="271" r:id="rId11"/>
    <p:sldId id="264" r:id="rId12"/>
    <p:sldId id="265" r:id="rId13"/>
    <p:sldId id="266" r:id="rId14"/>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E22274D1-783C-42B1-959A-1AB625493333}" type="datetimeFigureOut">
              <a:rPr lang="en-US" smtClean="0"/>
              <a:pPr/>
              <a:t>4/27/2019</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4E616385-1059-42D8-AAEF-792EE7AB211A}"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F9C23454-CF1C-49D2-8972-D71EC4FAD541}" type="datetimeFigureOut">
              <a:rPr lang="en-US" smtClean="0"/>
              <a:pPr/>
              <a:t>4/27/2019</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D1C1C598-2727-4F85-A156-AA98306D218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871E303F-02E2-486F-9486-9C59457747DD}" type="datetimeFigureOut">
              <a:rPr lang="en-US" smtClean="0"/>
              <a:pPr/>
              <a:t>4/27/2019</a:t>
            </a:fld>
            <a:endParaRPr lang="en-US" dirty="0"/>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dirty="0"/>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DC260577-D9A6-4DCB-B77C-BAA5CC5F4868}"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71E303F-02E2-486F-9486-9C59457747DD}" type="datetimeFigureOut">
              <a:rPr lang="en-US" smtClean="0"/>
              <a:pPr/>
              <a:t>4/27/2019</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C260577-D9A6-4DCB-B77C-BAA5CC5F486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871E303F-02E2-486F-9486-9C59457747DD}" type="datetimeFigureOut">
              <a:rPr lang="en-US" smtClean="0"/>
              <a:pPr/>
              <a:t>4/27/2019</a:t>
            </a:fld>
            <a:endParaRPr lang="en-US" dirty="0"/>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dirty="0"/>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DC260577-D9A6-4DCB-B77C-BAA5CC5F486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71E303F-02E2-486F-9486-9C59457747DD}" type="datetimeFigureOut">
              <a:rPr lang="en-US" smtClean="0"/>
              <a:pPr/>
              <a:t>4/27/2019</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C260577-D9A6-4DCB-B77C-BAA5CC5F486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871E303F-02E2-486F-9486-9C59457747DD}" type="datetimeFigureOut">
              <a:rPr lang="en-US" smtClean="0"/>
              <a:pPr/>
              <a:t>4/27/2019</a:t>
            </a:fld>
            <a:endParaRPr lang="en-US" dirty="0"/>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dirty="0"/>
          </a:p>
        </p:txBody>
      </p:sp>
      <p:sp>
        <p:nvSpPr>
          <p:cNvPr id="6" name="Slide Number Placeholder 5"/>
          <p:cNvSpPr>
            <a:spLocks noGrp="1"/>
          </p:cNvSpPr>
          <p:nvPr>
            <p:ph type="sldNum" sz="quarter" idx="12"/>
          </p:nvPr>
        </p:nvSpPr>
        <p:spPr>
          <a:xfrm>
            <a:off x="6733952" y="6555112"/>
            <a:ext cx="588336" cy="228600"/>
          </a:xfrm>
        </p:spPr>
        <p:txBody>
          <a:bodyPr/>
          <a:lstStyle>
            <a:extLst/>
          </a:lstStyle>
          <a:p>
            <a:fld id="{DC260577-D9A6-4DCB-B77C-BAA5CC5F4868}"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71E303F-02E2-486F-9486-9C59457747DD}" type="datetimeFigureOut">
              <a:rPr lang="en-US" smtClean="0"/>
              <a:pPr/>
              <a:t>4/27/2019</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C260577-D9A6-4DCB-B77C-BAA5CC5F486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71E303F-02E2-486F-9486-9C59457747DD}" type="datetimeFigureOut">
              <a:rPr lang="en-US" smtClean="0"/>
              <a:pPr/>
              <a:t>4/27/2019</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DC260577-D9A6-4DCB-B77C-BAA5CC5F486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71E303F-02E2-486F-9486-9C59457747DD}" type="datetimeFigureOut">
              <a:rPr lang="en-US" smtClean="0"/>
              <a:pPr/>
              <a:t>4/27/2019</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DC260577-D9A6-4DCB-B77C-BAA5CC5F486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871E303F-02E2-486F-9486-9C59457747DD}" type="datetimeFigureOut">
              <a:rPr lang="en-US" smtClean="0"/>
              <a:pPr/>
              <a:t>4/27/2019</a:t>
            </a:fld>
            <a:endParaRPr lang="en-US" dirty="0"/>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dirty="0"/>
          </a:p>
        </p:txBody>
      </p:sp>
      <p:sp>
        <p:nvSpPr>
          <p:cNvPr id="4" name="Slide Number Placeholder 3"/>
          <p:cNvSpPr>
            <a:spLocks noGrp="1"/>
          </p:cNvSpPr>
          <p:nvPr>
            <p:ph type="sldNum" sz="quarter" idx="12"/>
          </p:nvPr>
        </p:nvSpPr>
        <p:spPr/>
        <p:txBody>
          <a:bodyPr/>
          <a:lstStyle>
            <a:extLst/>
          </a:lstStyle>
          <a:p>
            <a:fld id="{DC260577-D9A6-4DCB-B77C-BAA5CC5F486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71E303F-02E2-486F-9486-9C59457747DD}" type="datetimeFigureOut">
              <a:rPr lang="en-US" smtClean="0"/>
              <a:pPr/>
              <a:t>4/27/2019</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C260577-D9A6-4DCB-B77C-BAA5CC5F486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871E303F-02E2-486F-9486-9C59457747DD}" type="datetimeFigureOut">
              <a:rPr lang="en-US" smtClean="0"/>
              <a:pPr/>
              <a:t>4/27/2019</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C260577-D9A6-4DCB-B77C-BAA5CC5F4868}" type="slidenum">
              <a:rPr lang="en-US" smtClean="0"/>
              <a:pPr/>
              <a:t>‹#›</a:t>
            </a:fld>
            <a:endParaRPr lang="en-US" dirty="0"/>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dirty="0"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871E303F-02E2-486F-9486-9C59457747DD}" type="datetimeFigureOut">
              <a:rPr lang="en-US" smtClean="0"/>
              <a:pPr/>
              <a:t>4/27/2019</a:t>
            </a:fld>
            <a:endParaRPr lang="en-US" dirty="0"/>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dirty="0"/>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DC260577-D9A6-4DCB-B77C-BAA5CC5F486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0"/>
            <a:ext cx="7242048" cy="685800"/>
          </a:xfrm>
          <a:ln>
            <a:solidFill>
              <a:schemeClr val="bg1"/>
            </a:solidFill>
          </a:ln>
        </p:spPr>
        <p:txBody>
          <a:bodyPr/>
          <a:lstStyle/>
          <a:p>
            <a:pPr algn="ctr"/>
            <a:r>
              <a:rPr lang="en-US" dirty="0" smtClean="0"/>
              <a:t>Historical Research</a:t>
            </a:r>
            <a:endParaRPr lang="en-US" dirty="0"/>
          </a:p>
        </p:txBody>
      </p:sp>
      <p:sp>
        <p:nvSpPr>
          <p:cNvPr id="3" name="TextBox 5"/>
          <p:cNvSpPr txBox="1">
            <a:spLocks noChangeArrowheads="1"/>
          </p:cNvSpPr>
          <p:nvPr/>
        </p:nvSpPr>
        <p:spPr bwMode="auto">
          <a:xfrm>
            <a:off x="5791200" y="4724400"/>
            <a:ext cx="2286000" cy="369888"/>
          </a:xfrm>
          <a:prstGeom prst="rect">
            <a:avLst/>
          </a:prstGeom>
          <a:noFill/>
          <a:ln w="9525">
            <a:noFill/>
            <a:miter lim="800000"/>
            <a:headEnd/>
            <a:tailEnd/>
          </a:ln>
        </p:spPr>
        <p:txBody>
          <a:bodyPr>
            <a:spAutoFit/>
          </a:bodyPr>
          <a:lstStyle/>
          <a:p>
            <a:r>
              <a:rPr lang="en-US" b="1" dirty="0">
                <a:latin typeface="Rockwell"/>
              </a:rPr>
              <a:t>Lecture No: </a:t>
            </a:r>
            <a:r>
              <a:rPr lang="en-US" b="1" dirty="0" smtClean="0">
                <a:latin typeface="Rockwell"/>
              </a:rPr>
              <a:t>04</a:t>
            </a:r>
            <a:endParaRPr lang="en-US" b="1" dirty="0">
              <a:latin typeface="Rockwe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7239000" cy="5769936"/>
          </a:xfrm>
        </p:spPr>
        <p:txBody>
          <a:bodyPr/>
          <a:lstStyle/>
          <a:p>
            <a:pPr marL="514350" indent="-514350" algn="just">
              <a:buFont typeface="+mj-lt"/>
              <a:buAutoNum type="romanUcPeriod" startAt="3"/>
            </a:pPr>
            <a:r>
              <a:rPr lang="en-US" sz="2400" b="1" dirty="0" smtClean="0"/>
              <a:t>Bias and Motives of Author: </a:t>
            </a:r>
          </a:p>
          <a:p>
            <a:pPr marL="514350" indent="-514350" algn="just">
              <a:buNone/>
            </a:pPr>
            <a:r>
              <a:rPr lang="en-US" dirty="0" smtClean="0"/>
              <a:t>	Some people often record incorrect information intentionally or unintentionally. Some have motives for misreporting the facts.</a:t>
            </a:r>
          </a:p>
          <a:p>
            <a:pPr marL="514350" indent="-514350" algn="just">
              <a:buNone/>
            </a:pPr>
            <a:endParaRPr lang="en-US" dirty="0" smtClean="0"/>
          </a:p>
          <a:p>
            <a:pPr marL="514350" indent="-514350" algn="just">
              <a:buFont typeface="+mj-lt"/>
              <a:buAutoNum type="romanUcPeriod" startAt="4"/>
            </a:pPr>
            <a:r>
              <a:rPr lang="en-US" sz="2400" b="1" dirty="0" smtClean="0"/>
              <a:t>Consistency of Data:</a:t>
            </a:r>
          </a:p>
          <a:p>
            <a:pPr marL="514350" indent="-514350" algn="just">
              <a:buNone/>
            </a:pPr>
            <a:r>
              <a:rPr lang="en-US" dirty="0" smtClean="0"/>
              <a:t>	Each piece of data must be compared with all others. If one observer account disagree those of others his testimony may be suspect</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7239000" cy="5846136"/>
          </a:xfrm>
        </p:spPr>
        <p:txBody>
          <a:bodyPr/>
          <a:lstStyle/>
          <a:p>
            <a:pPr marL="514350" indent="-514350" algn="just">
              <a:buFont typeface="+mj-lt"/>
              <a:buAutoNum type="arabicPeriod" startAt="6"/>
            </a:pPr>
            <a:r>
              <a:rPr lang="en-US" b="1" dirty="0" smtClean="0"/>
              <a:t>DATA SYNTHESIS: </a:t>
            </a:r>
            <a:r>
              <a:rPr lang="en-US" dirty="0" smtClean="0"/>
              <a:t>All data obtained through criticism should be synthesize and during this process the result is found.</a:t>
            </a:r>
          </a:p>
          <a:p>
            <a:pPr marL="514350" indent="-514350" algn="just">
              <a:buFont typeface="+mj-lt"/>
              <a:buAutoNum type="arabicPeriod" startAt="6"/>
            </a:pPr>
            <a:endParaRPr lang="en-US" dirty="0" smtClean="0"/>
          </a:p>
          <a:p>
            <a:pPr marL="514350" indent="-514350" algn="just">
              <a:buFont typeface="+mj-lt"/>
              <a:buAutoNum type="arabicPeriod" startAt="6"/>
            </a:pPr>
            <a:r>
              <a:rPr lang="en-US" b="1" dirty="0" smtClean="0"/>
              <a:t>RESULT FORMULATION: </a:t>
            </a:r>
            <a:endParaRPr 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746760"/>
          </a:xfrm>
        </p:spPr>
        <p:txBody>
          <a:bodyPr>
            <a:normAutofit/>
          </a:bodyPr>
          <a:lstStyle/>
          <a:p>
            <a:pPr algn="ctr"/>
            <a:r>
              <a:rPr lang="en-US" sz="3000" dirty="0" smtClean="0"/>
              <a:t>Types of historical research</a:t>
            </a:r>
            <a:endParaRPr lang="en-US" sz="3000" dirty="0"/>
          </a:p>
        </p:txBody>
      </p:sp>
      <p:sp>
        <p:nvSpPr>
          <p:cNvPr id="3" name="Content Placeholder 2"/>
          <p:cNvSpPr>
            <a:spLocks noGrp="1"/>
          </p:cNvSpPr>
          <p:nvPr>
            <p:ph idx="1"/>
          </p:nvPr>
        </p:nvSpPr>
        <p:spPr>
          <a:xfrm>
            <a:off x="457200" y="1371600"/>
            <a:ext cx="7239000" cy="4800600"/>
          </a:xfrm>
        </p:spPr>
        <p:txBody>
          <a:bodyPr>
            <a:normAutofit/>
          </a:bodyPr>
          <a:lstStyle/>
          <a:p>
            <a:pPr marL="514350" indent="-514350" algn="just">
              <a:buFont typeface="+mj-lt"/>
              <a:buAutoNum type="arabicPeriod"/>
            </a:pPr>
            <a:r>
              <a:rPr lang="en-US" sz="2800" b="1" dirty="0" smtClean="0"/>
              <a:t>BIBLIOGRAPHIC RESEARCH</a:t>
            </a:r>
            <a:r>
              <a:rPr lang="en-US" sz="2800" dirty="0" smtClean="0"/>
              <a:t>: It aims at determining and presenting truthfully important facts about the life, achievement and character of important educators</a:t>
            </a:r>
          </a:p>
          <a:p>
            <a:pPr marL="514350" indent="-514350" algn="just">
              <a:buFont typeface="+mj-lt"/>
              <a:buAutoNum type="arabicPeriod"/>
            </a:pPr>
            <a:endParaRPr lang="en-US" sz="2800" dirty="0" smtClean="0"/>
          </a:p>
          <a:p>
            <a:pPr marL="514350" indent="-514350" algn="just">
              <a:buFont typeface="+mj-lt"/>
              <a:buAutoNum type="arabicPeriod"/>
            </a:pPr>
            <a:r>
              <a:rPr lang="en-US" sz="2800" b="1" dirty="0" smtClean="0"/>
              <a:t>LEGAL RESEARCH:</a:t>
            </a:r>
            <a:r>
              <a:rPr lang="en-US" sz="2800" dirty="0" smtClean="0"/>
              <a:t> It aims to study legal basis in educational institutions and relationship between central and state government with regards to education. Legal status by teachers and students.</a:t>
            </a:r>
            <a:endParaRPr 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7239000" cy="5846136"/>
          </a:xfrm>
        </p:spPr>
        <p:txBody>
          <a:bodyPr>
            <a:normAutofit/>
          </a:bodyPr>
          <a:lstStyle/>
          <a:p>
            <a:pPr marL="514350" indent="-514350" algn="just">
              <a:buFont typeface="+mj-lt"/>
              <a:buAutoNum type="arabicPeriod" startAt="3"/>
            </a:pPr>
            <a:r>
              <a:rPr lang="en-US" sz="2400" b="1" dirty="0" smtClean="0"/>
              <a:t>STUDYING THE HISTORY OF INSTITUTIONS: </a:t>
            </a:r>
            <a:r>
              <a:rPr lang="en-US" sz="2800" dirty="0" smtClean="0"/>
              <a:t>Studying the history of some prominent schools, colleges, universities and other educational institutions.</a:t>
            </a:r>
          </a:p>
          <a:p>
            <a:pPr marL="514350" indent="-514350" algn="just">
              <a:buFont typeface="+mj-lt"/>
              <a:buAutoNum type="arabicPeriod" startAt="3"/>
            </a:pPr>
            <a:endParaRPr lang="en-US" sz="2800" dirty="0" smtClean="0"/>
          </a:p>
          <a:p>
            <a:pPr marL="514350" indent="-514350" algn="just">
              <a:buFont typeface="+mj-lt"/>
              <a:buAutoNum type="arabicPeriod" startAt="3"/>
            </a:pPr>
            <a:r>
              <a:rPr lang="en-US" sz="2400" b="1" dirty="0" smtClean="0"/>
              <a:t>HISTORY OF IDEAS</a:t>
            </a:r>
            <a:r>
              <a:rPr lang="en-US" sz="2800" b="1" dirty="0" smtClean="0"/>
              <a:t>:</a:t>
            </a:r>
            <a:r>
              <a:rPr lang="en-US" sz="2800" dirty="0" smtClean="0"/>
              <a:t> It involve the study of major philosophical or scientific thoughts from their origin through their different stages of development</a:t>
            </a:r>
            <a:endParaRPr lang="en-US"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0040"/>
            <a:ext cx="7239000" cy="822960"/>
          </a:xfrm>
        </p:spPr>
        <p:txBody>
          <a:bodyPr/>
          <a:lstStyle/>
          <a:p>
            <a:pPr algn="ctr"/>
            <a:r>
              <a:rPr lang="en-US" dirty="0" smtClean="0"/>
              <a:t>Table of content</a:t>
            </a:r>
            <a:endParaRPr lang="en-US" dirty="0"/>
          </a:p>
        </p:txBody>
      </p:sp>
      <p:sp>
        <p:nvSpPr>
          <p:cNvPr id="4" name="Content Placeholder 3"/>
          <p:cNvSpPr>
            <a:spLocks noGrp="1"/>
          </p:cNvSpPr>
          <p:nvPr>
            <p:ph idx="1"/>
          </p:nvPr>
        </p:nvSpPr>
        <p:spPr>
          <a:xfrm>
            <a:off x="457200" y="1752600"/>
            <a:ext cx="7239000" cy="3657600"/>
          </a:xfrm>
        </p:spPr>
        <p:txBody>
          <a:bodyPr/>
          <a:lstStyle/>
          <a:p>
            <a:r>
              <a:rPr lang="en-US" sz="2400" b="1" dirty="0" smtClean="0"/>
              <a:t>DEFINITIONS</a:t>
            </a:r>
          </a:p>
          <a:p>
            <a:r>
              <a:rPr lang="en-US" sz="2400" b="1" dirty="0" smtClean="0"/>
              <a:t>STEPS OF HISTORICAL RESEARCH</a:t>
            </a:r>
          </a:p>
          <a:p>
            <a:r>
              <a:rPr lang="en-US" sz="2400" b="1" dirty="0" smtClean="0"/>
              <a:t>TYPES OF HISTORICAL RESEARCH</a:t>
            </a:r>
          </a:p>
          <a:p>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20040"/>
            <a:ext cx="7239000" cy="822960"/>
          </a:xfrm>
        </p:spPr>
        <p:txBody>
          <a:bodyPr/>
          <a:lstStyle/>
          <a:p>
            <a:pPr algn="ctr"/>
            <a:r>
              <a:rPr lang="en-US" dirty="0" smtClean="0"/>
              <a:t>definitions</a:t>
            </a:r>
            <a:endParaRPr lang="en-US" dirty="0"/>
          </a:p>
        </p:txBody>
      </p:sp>
      <p:sp>
        <p:nvSpPr>
          <p:cNvPr id="4" name="Content Placeholder 3"/>
          <p:cNvSpPr>
            <a:spLocks noGrp="1"/>
          </p:cNvSpPr>
          <p:nvPr>
            <p:ph idx="1"/>
          </p:nvPr>
        </p:nvSpPr>
        <p:spPr>
          <a:xfrm>
            <a:off x="457200" y="1447800"/>
            <a:ext cx="7239000" cy="5007936"/>
          </a:xfrm>
        </p:spPr>
        <p:txBody>
          <a:bodyPr>
            <a:normAutofit fontScale="92500" lnSpcReduction="20000"/>
          </a:bodyPr>
          <a:lstStyle/>
          <a:p>
            <a:pPr algn="just"/>
            <a:r>
              <a:rPr lang="en-US" sz="3000" dirty="0" smtClean="0"/>
              <a:t>Historical research provides a method of investigation to discover, describe and interpret what exits in past (Lokesh, 1993)</a:t>
            </a:r>
          </a:p>
          <a:p>
            <a:pPr algn="just"/>
            <a:endParaRPr lang="en-US" sz="2800" dirty="0" smtClean="0"/>
          </a:p>
          <a:p>
            <a:pPr algn="just"/>
            <a:r>
              <a:rPr lang="en-US" sz="3000" dirty="0" smtClean="0"/>
              <a:t>Historical research is the attempt to establish facts and arrive at conclusions concerning the past (Best, 1994)</a:t>
            </a:r>
          </a:p>
          <a:p>
            <a:pPr algn="just"/>
            <a:endParaRPr lang="en-US" sz="2800" dirty="0" smtClean="0"/>
          </a:p>
          <a:p>
            <a:pPr algn="just"/>
            <a:r>
              <a:rPr lang="en-US" sz="3000" dirty="0" smtClean="0"/>
              <a:t>The systematic collection and evaluation of data related to past occurrences in order to describe causes, effects, and trends of those events that may help explain present events and anticipate future events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670560"/>
          </a:xfrm>
        </p:spPr>
        <p:txBody>
          <a:bodyPr>
            <a:normAutofit/>
          </a:bodyPr>
          <a:lstStyle/>
          <a:p>
            <a:pPr algn="ctr"/>
            <a:r>
              <a:rPr lang="en-US" sz="3200" dirty="0" smtClean="0"/>
              <a:t>Steps of historical research</a:t>
            </a:r>
            <a:endParaRPr lang="en-US" sz="3200" dirty="0"/>
          </a:p>
        </p:txBody>
      </p:sp>
      <p:sp>
        <p:nvSpPr>
          <p:cNvPr id="3" name="Content Placeholder 2"/>
          <p:cNvSpPr>
            <a:spLocks noGrp="1"/>
          </p:cNvSpPr>
          <p:nvPr>
            <p:ph idx="1"/>
          </p:nvPr>
        </p:nvSpPr>
        <p:spPr>
          <a:xfrm>
            <a:off x="457200" y="1295400"/>
            <a:ext cx="7239000" cy="5160336"/>
          </a:xfrm>
        </p:spPr>
        <p:txBody>
          <a:bodyPr>
            <a:normAutofit lnSpcReduction="10000"/>
          </a:bodyPr>
          <a:lstStyle/>
          <a:p>
            <a:pPr marL="514350" indent="-514350" algn="just">
              <a:buFont typeface="+mj-lt"/>
              <a:buAutoNum type="arabicPeriod"/>
            </a:pPr>
            <a:r>
              <a:rPr lang="en-US" sz="2400" b="1" dirty="0" smtClean="0"/>
              <a:t>SELECTION OF PROBLEM</a:t>
            </a:r>
            <a:r>
              <a:rPr lang="en-US" sz="2800" b="1" dirty="0" smtClean="0"/>
              <a:t>:</a:t>
            </a:r>
            <a:r>
              <a:rPr lang="en-US" sz="2800" dirty="0" smtClean="0"/>
              <a:t> It should be interesting, it should be important and should be related to past events</a:t>
            </a:r>
          </a:p>
          <a:p>
            <a:pPr marL="514350" indent="-514350">
              <a:buFont typeface="+mj-lt"/>
              <a:buAutoNum type="arabicPeriod"/>
            </a:pPr>
            <a:endParaRPr lang="en-US" sz="1300" dirty="0" smtClean="0"/>
          </a:p>
          <a:p>
            <a:pPr marL="514350" indent="-514350" algn="just">
              <a:buFont typeface="+mj-lt"/>
              <a:buAutoNum type="arabicPeriod"/>
            </a:pPr>
            <a:r>
              <a:rPr lang="en-US" sz="2400" b="1" dirty="0" smtClean="0"/>
              <a:t>STATEMENT OF PROBLEM</a:t>
            </a:r>
            <a:r>
              <a:rPr lang="en-US" sz="2800" dirty="0" smtClean="0"/>
              <a:t>: It must be according to the rules. It should be comprehensive. This is often a declarative statement or may be in a question forms</a:t>
            </a:r>
          </a:p>
          <a:p>
            <a:pPr marL="514350" indent="-514350" algn="just">
              <a:buFont typeface="+mj-lt"/>
              <a:buAutoNum type="arabicPeriod"/>
            </a:pPr>
            <a:endParaRPr lang="en-US" sz="1300" dirty="0" smtClean="0"/>
          </a:p>
          <a:p>
            <a:pPr marL="514350" indent="-514350" algn="just">
              <a:buFont typeface="+mj-lt"/>
              <a:buAutoNum type="arabicPeriod"/>
            </a:pPr>
            <a:r>
              <a:rPr lang="en-US" sz="2400" b="1" dirty="0" smtClean="0"/>
              <a:t>FORMULATION OF HYPOTHESIS</a:t>
            </a:r>
            <a:r>
              <a:rPr lang="en-US" sz="2800" b="1" dirty="0" smtClean="0"/>
              <a:t>: </a:t>
            </a:r>
            <a:r>
              <a:rPr lang="en-US" sz="2800" dirty="0" smtClean="0"/>
              <a:t>It should be reasonable. Stated in simplest possible term. It is appropriate to formulate one major and several minor hypothesis.</a:t>
            </a:r>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7239000" cy="5998536"/>
          </a:xfrm>
        </p:spPr>
        <p:txBody>
          <a:bodyPr>
            <a:normAutofit lnSpcReduction="10000"/>
          </a:bodyPr>
          <a:lstStyle/>
          <a:p>
            <a:pPr marL="514350" indent="-514350" algn="just">
              <a:buFont typeface="+mj-lt"/>
              <a:buAutoNum type="arabicPeriod" startAt="4"/>
            </a:pPr>
            <a:r>
              <a:rPr lang="en-US" sz="2400" b="1" dirty="0" smtClean="0"/>
              <a:t>DATA COLLECTION</a:t>
            </a:r>
            <a:r>
              <a:rPr lang="en-US" sz="2800" b="1" dirty="0" smtClean="0"/>
              <a:t>:</a:t>
            </a:r>
            <a:r>
              <a:rPr lang="en-US" sz="2800" dirty="0" smtClean="0"/>
              <a:t> Historical research concerns the critical evaluation and interpretation of a defined segment of past, it is indispensable to get some records of the period under study.</a:t>
            </a:r>
          </a:p>
          <a:p>
            <a:pPr marL="514350" indent="-514350" algn="just">
              <a:buFont typeface="+mj-lt"/>
              <a:buAutoNum type="arabicPeriod" startAt="4"/>
            </a:pPr>
            <a:endParaRPr lang="en-US" sz="1400" dirty="0" smtClean="0"/>
          </a:p>
          <a:p>
            <a:pPr marL="514350" indent="-514350" algn="just">
              <a:buFont typeface="+mj-lt"/>
              <a:buAutoNum type="alphaLcParenR"/>
            </a:pPr>
            <a:r>
              <a:rPr lang="en-US" sz="2200" b="1" dirty="0" smtClean="0"/>
              <a:t>DOCUMENTS:</a:t>
            </a:r>
            <a:r>
              <a:rPr lang="en-US" sz="2800" b="1" dirty="0" smtClean="0"/>
              <a:t> </a:t>
            </a:r>
            <a:r>
              <a:rPr lang="en-US" sz="2800" dirty="0" smtClean="0"/>
              <a:t>Documents are written or printed materials that have been produced in some form or another annual reports, artwork, bills, books, circulars, diaries, legal records, newspaper, magazine, notebooks. They may be hand written, printed, type written or sketched. They may be original works or copies. Documents refer to any kind of information that exits in written or printed.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7239000" cy="5922336"/>
          </a:xfrm>
        </p:spPr>
        <p:txBody>
          <a:bodyPr>
            <a:normAutofit fontScale="92500"/>
          </a:bodyPr>
          <a:lstStyle/>
          <a:p>
            <a:pPr marL="514350" indent="-514350" algn="just">
              <a:buFont typeface="+mj-lt"/>
              <a:buAutoNum type="alphaLcParenR" startAt="2"/>
            </a:pPr>
            <a:r>
              <a:rPr lang="en-US" sz="2400" b="1" dirty="0" smtClean="0"/>
              <a:t>NUMERICAL RECORDS</a:t>
            </a:r>
            <a:r>
              <a:rPr lang="en-US" dirty="0" smtClean="0"/>
              <a:t>: Numerical or quantitative records include any type of numerical data in printed form: test score, attendance figures, census reports, school budgets etc. </a:t>
            </a:r>
          </a:p>
          <a:p>
            <a:pPr marL="514350" indent="-514350" algn="just">
              <a:buNone/>
            </a:pPr>
            <a:endParaRPr lang="en-US" sz="1300" dirty="0" smtClean="0"/>
          </a:p>
          <a:p>
            <a:pPr marL="514350" indent="-514350" algn="just">
              <a:buFont typeface="+mj-lt"/>
              <a:buAutoNum type="alphaLcParenR" startAt="2"/>
            </a:pPr>
            <a:r>
              <a:rPr lang="en-US" sz="2400" b="1" dirty="0" smtClean="0"/>
              <a:t>ORAL STATEMENTS</a:t>
            </a:r>
            <a:r>
              <a:rPr lang="en-US" dirty="0" smtClean="0"/>
              <a:t>: Historical researchers lies in the statements people make orally., stories, myths, tales, legends, chats, songs, interview and other forms of oral expressions have been used by people down through the ages to leave a record for future generations.</a:t>
            </a:r>
          </a:p>
          <a:p>
            <a:pPr marL="514350" indent="-514350" algn="just">
              <a:buFont typeface="+mj-lt"/>
              <a:buAutoNum type="alphaLcParenR" startAt="2"/>
            </a:pPr>
            <a:endParaRPr lang="en-US" sz="1300" dirty="0" smtClean="0"/>
          </a:p>
          <a:p>
            <a:pPr marL="514350" indent="-514350" algn="just">
              <a:buFont typeface="+mj-lt"/>
              <a:buAutoNum type="alphaLcParenR" startAt="2"/>
            </a:pPr>
            <a:r>
              <a:rPr lang="en-US" sz="2400" b="1" dirty="0" smtClean="0"/>
              <a:t>RELICS:</a:t>
            </a:r>
            <a:r>
              <a:rPr lang="en-US" dirty="0" smtClean="0"/>
              <a:t> A relic is any object whose physical or visual characteristics can provide some information about the past. Ex: Furniture, artwork, clothing, building, monuments etc   </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7239000" cy="5715000"/>
          </a:xfrm>
        </p:spPr>
        <p:txBody>
          <a:bodyPr>
            <a:normAutofit fontScale="92500" lnSpcReduction="20000"/>
          </a:bodyPr>
          <a:lstStyle/>
          <a:p>
            <a:pPr marL="514350" indent="-514350" algn="just">
              <a:buFont typeface="+mj-lt"/>
              <a:buAutoNum type="arabicPeriod" startAt="5"/>
            </a:pPr>
            <a:r>
              <a:rPr lang="en-US" b="1" dirty="0" smtClean="0"/>
              <a:t>DATA ANALYSIS: </a:t>
            </a:r>
            <a:r>
              <a:rPr lang="en-US" dirty="0" smtClean="0"/>
              <a:t>Useable data in historical research is known as historical evidence. Evidence is derived from the data by the process of criticism.</a:t>
            </a:r>
          </a:p>
          <a:p>
            <a:pPr marL="514350" indent="-514350" algn="just">
              <a:buFont typeface="+mj-lt"/>
              <a:buAutoNum type="alphaLcParenR"/>
            </a:pPr>
            <a:endParaRPr lang="en-US" sz="1500" dirty="0" smtClean="0"/>
          </a:p>
          <a:p>
            <a:pPr marL="514350" indent="-514350" algn="just">
              <a:buFont typeface="+mj-lt"/>
              <a:buAutoNum type="alphaLcParenR"/>
            </a:pPr>
            <a:r>
              <a:rPr lang="en-US" sz="2200" b="1" dirty="0" smtClean="0"/>
              <a:t>EXTERNAL CRITICISM</a:t>
            </a:r>
            <a:r>
              <a:rPr lang="en-US" sz="2400" b="1" dirty="0" smtClean="0"/>
              <a:t>:</a:t>
            </a:r>
            <a:r>
              <a:rPr lang="en-US" dirty="0" smtClean="0"/>
              <a:t> It evaluates the validity of the documents that is, where, when and by whom it was produced. Establishing validity of materials involves several possible factors, any of which could make the document invalid. It establishes the authenticity or genuineness of data. Is the relics or document a true one rather than forgery.</a:t>
            </a:r>
          </a:p>
          <a:p>
            <a:pPr marL="514350" indent="-514350" algn="just">
              <a:buFont typeface="+mj-lt"/>
              <a:buAutoNum type="arabicPeriod"/>
            </a:pPr>
            <a:r>
              <a:rPr lang="en-US" sz="1900" b="1" dirty="0" smtClean="0"/>
              <a:t>Age of Document:</a:t>
            </a:r>
          </a:p>
          <a:p>
            <a:pPr marL="514350" indent="-514350" algn="just">
              <a:buNone/>
            </a:pPr>
            <a:r>
              <a:rPr lang="en-US" dirty="0" smtClean="0"/>
              <a:t>	for this purpose intricate test of signature, hand writing, spelling and language usage, documentation and knowledge available at that time. It involves some test of ink, paint, paper, cloth, stone, metal, wood. Are these elements consistent with known facts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7239000" cy="5769936"/>
          </a:xfrm>
        </p:spPr>
        <p:txBody>
          <a:bodyPr>
            <a:normAutofit fontScale="92500" lnSpcReduction="10000"/>
          </a:bodyPr>
          <a:lstStyle/>
          <a:p>
            <a:pPr marL="457200" indent="-457200" algn="just">
              <a:buFont typeface="+mj-lt"/>
              <a:buAutoNum type="alphaLcParenR" startAt="2"/>
            </a:pPr>
            <a:r>
              <a:rPr lang="en-US" sz="2400" b="1" dirty="0" smtClean="0"/>
              <a:t>INTERNAL CRITICISM: </a:t>
            </a:r>
            <a:r>
              <a:rPr lang="en-US" dirty="0" smtClean="0"/>
              <a:t>It establish the accuracy and worth of data. Internal criticism evaluates meaning, accuracy and trustworthiness of the content of the document. In establishing the author’s status, it very necessary to evaluate some of the content. It deals with the meaning and truthfulness of statement remaining within the documents. The internal criticism deals with the following question</a:t>
            </a:r>
          </a:p>
          <a:p>
            <a:pPr marL="457200" indent="-457200" algn="just">
              <a:buFont typeface="+mj-lt"/>
              <a:buAutoNum type="alphaLcParenR" startAt="2"/>
            </a:pPr>
            <a:endParaRPr lang="en-US" sz="900" dirty="0" smtClean="0"/>
          </a:p>
          <a:p>
            <a:pPr marL="571500" indent="-571500" algn="just">
              <a:buFont typeface="+mj-lt"/>
              <a:buAutoNum type="romanUcPeriod"/>
            </a:pPr>
            <a:r>
              <a:rPr lang="en-US" sz="2400" dirty="0" smtClean="0"/>
              <a:t>Does it reveal true picture</a:t>
            </a:r>
          </a:p>
          <a:p>
            <a:pPr marL="571500" indent="-571500" algn="just">
              <a:buFont typeface="+mj-lt"/>
              <a:buAutoNum type="romanUcPeriod"/>
            </a:pPr>
            <a:r>
              <a:rPr lang="en-US" sz="2400" dirty="0" smtClean="0"/>
              <a:t>What about writer</a:t>
            </a:r>
          </a:p>
          <a:p>
            <a:pPr marL="571500" indent="-571500" algn="just">
              <a:buFont typeface="+mj-lt"/>
              <a:buAutoNum type="romanUcPeriod"/>
            </a:pPr>
            <a:r>
              <a:rPr lang="en-US" sz="2400" dirty="0" smtClean="0"/>
              <a:t>Was he competent, honest and unbiased</a:t>
            </a:r>
          </a:p>
          <a:p>
            <a:pPr marL="571500" indent="-571500" algn="just">
              <a:buFont typeface="+mj-lt"/>
              <a:buAutoNum type="romanUcPeriod"/>
            </a:pPr>
            <a:r>
              <a:rPr lang="en-US" sz="2400" dirty="0" smtClean="0"/>
              <a:t>Did he have any motive for distorting the account</a:t>
            </a:r>
          </a:p>
          <a:p>
            <a:pPr marL="571500" indent="-571500" algn="just">
              <a:buFont typeface="+mj-lt"/>
              <a:buAutoNum type="romanUcPeriod"/>
            </a:pPr>
            <a:r>
              <a:rPr lang="en-US" sz="2400" dirty="0" smtClean="0"/>
              <a:t>How long after the event did he made record of his testimony</a:t>
            </a:r>
          </a:p>
          <a:p>
            <a:pPr marL="571500" indent="-571500" algn="just">
              <a:buFont typeface="+mj-lt"/>
              <a:buAutoNum type="romanUcPeriod"/>
            </a:pPr>
            <a:r>
              <a:rPr lang="en-US" sz="2400" dirty="0" smtClean="0"/>
              <a:t>Was he able to remember accurately what happened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7239000" cy="5562600"/>
          </a:xfrm>
        </p:spPr>
        <p:txBody>
          <a:bodyPr>
            <a:normAutofit lnSpcReduction="10000"/>
          </a:bodyPr>
          <a:lstStyle/>
          <a:p>
            <a:pPr algn="just">
              <a:buNone/>
            </a:pPr>
            <a:r>
              <a:rPr lang="en-US" dirty="0" smtClean="0"/>
              <a:t>L. R. Gay </a:t>
            </a:r>
            <a:r>
              <a:rPr lang="en-US" dirty="0" smtClean="0"/>
              <a:t>describe four factors which are considered to be important to criticized a data collection internally.</a:t>
            </a:r>
          </a:p>
          <a:p>
            <a:pPr algn="just">
              <a:buNone/>
            </a:pPr>
            <a:endParaRPr lang="en-US" dirty="0" smtClean="0"/>
          </a:p>
          <a:p>
            <a:pPr marL="514350" indent="-514350" algn="just">
              <a:buFont typeface="+mj-lt"/>
              <a:buAutoNum type="romanUcPeriod"/>
            </a:pPr>
            <a:r>
              <a:rPr lang="en-US" sz="2400" b="1" dirty="0" smtClean="0"/>
              <a:t>Knowledge &amp; Competency of Author: </a:t>
            </a:r>
          </a:p>
          <a:p>
            <a:pPr marL="514350" indent="-514350" algn="just">
              <a:buNone/>
            </a:pPr>
            <a:r>
              <a:rPr lang="en-US" dirty="0" smtClean="0"/>
              <a:t>	Is the writer of the document is a competent person and a person who have knowledge  concerning about an event</a:t>
            </a:r>
          </a:p>
          <a:p>
            <a:pPr marL="514350" indent="-514350" algn="just">
              <a:buFont typeface="+mj-lt"/>
              <a:buAutoNum type="arabicPeriod"/>
            </a:pPr>
            <a:endParaRPr lang="en-US" dirty="0" smtClean="0"/>
          </a:p>
          <a:p>
            <a:pPr marL="514350" indent="-514350" algn="just">
              <a:buFont typeface="+mj-lt"/>
              <a:buAutoNum type="romanUcPeriod" startAt="2"/>
            </a:pPr>
            <a:r>
              <a:rPr lang="en-US" sz="2400" b="1" dirty="0" smtClean="0"/>
              <a:t>Time Delay: </a:t>
            </a:r>
          </a:p>
          <a:p>
            <a:pPr marL="514350" indent="-514350" algn="just">
              <a:buNone/>
            </a:pPr>
            <a:r>
              <a:rPr lang="en-US" b="1" dirty="0" smtClean="0"/>
              <a:t>	</a:t>
            </a:r>
            <a:r>
              <a:rPr lang="en-US" dirty="0" smtClean="0"/>
              <a:t>To evaluate data on the basis of time duration between an event and recording of facts. Diary is more accurate than autobiography</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349</TotalTime>
  <Words>751</Words>
  <Application>Microsoft Office PowerPoint</Application>
  <PresentationFormat>On-screen Show (4:3)</PresentationFormat>
  <Paragraphs>62</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Opulent</vt:lpstr>
      <vt:lpstr>Historical Research</vt:lpstr>
      <vt:lpstr>Table of content</vt:lpstr>
      <vt:lpstr>definitions</vt:lpstr>
      <vt:lpstr>Steps of historical research</vt:lpstr>
      <vt:lpstr>Slide 5</vt:lpstr>
      <vt:lpstr>Slide 6</vt:lpstr>
      <vt:lpstr>Slide 7</vt:lpstr>
      <vt:lpstr>Slide 8</vt:lpstr>
      <vt:lpstr>Slide 9</vt:lpstr>
      <vt:lpstr>Slide 10</vt:lpstr>
      <vt:lpstr>Slide 11</vt:lpstr>
      <vt:lpstr>Types of historical research</vt:lpstr>
      <vt:lpstr>Slide 13</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IUBRYK</cp:lastModifiedBy>
  <cp:revision>70</cp:revision>
  <dcterms:created xsi:type="dcterms:W3CDTF">2003-04-28T19:31:22Z</dcterms:created>
  <dcterms:modified xsi:type="dcterms:W3CDTF">2019-04-27T11:56:31Z</dcterms:modified>
</cp:coreProperties>
</file>